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8" r:id="rId3"/>
    <p:sldId id="263" r:id="rId4"/>
    <p:sldId id="256" r:id="rId5"/>
    <p:sldId id="268" r:id="rId6"/>
    <p:sldId id="257" r:id="rId7"/>
    <p:sldId id="271" r:id="rId8"/>
    <p:sldId id="272" r:id="rId9"/>
    <p:sldId id="274" r:id="rId10"/>
    <p:sldId id="273" r:id="rId11"/>
    <p:sldId id="275" r:id="rId12"/>
    <p:sldId id="259" r:id="rId13"/>
    <p:sldId id="264" r:id="rId14"/>
    <p:sldId id="285" r:id="rId15"/>
    <p:sldId id="262" r:id="rId16"/>
    <p:sldId id="277" r:id="rId17"/>
    <p:sldId id="278" r:id="rId18"/>
    <p:sldId id="289" r:id="rId19"/>
    <p:sldId id="295" r:id="rId20"/>
    <p:sldId id="282" r:id="rId21"/>
    <p:sldId id="283" r:id="rId22"/>
    <p:sldId id="291" r:id="rId23"/>
    <p:sldId id="292" r:id="rId24"/>
    <p:sldId id="293" r:id="rId25"/>
    <p:sldId id="294" r:id="rId26"/>
    <p:sldId id="286" r:id="rId27"/>
    <p:sldId id="266" r:id="rId28"/>
    <p:sldId id="267" r:id="rId29"/>
    <p:sldId id="28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8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D01AA-43A5-4371-98E8-0B3122A769AF}" type="datetimeFigureOut">
              <a:rPr lang="en-US" smtClean="0"/>
              <a:pPr/>
              <a:t>12/27/2010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2BD13-27F8-433D-8650-5BB60F9AE8D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143000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06680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Glacier Travel I</a:t>
            </a:r>
            <a:endParaRPr lang="en-US" sz="6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0" y="396240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Aaron Yahr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1 November 2010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Reference Outline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1447800"/>
            <a:ext cx="55626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4000" dirty="0" smtClean="0"/>
              <a:t>Glacier definition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Zones and crevasses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Features and hazards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err="1" smtClean="0"/>
              <a:t>Snowbridges</a:t>
            </a:r>
            <a:endParaRPr lang="en-US" sz="4000" dirty="0" smtClean="0"/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Climates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Rope team set up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Roped Travel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err="1" smtClean="0"/>
              <a:t>Routefinding</a:t>
            </a:r>
            <a:endParaRPr lang="en-US" sz="40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5905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Glaciers</a:t>
            </a:r>
            <a:endParaRPr lang="en-US" dirty="0"/>
          </a:p>
        </p:txBody>
      </p:sp>
      <p:pic>
        <p:nvPicPr>
          <p:cNvPr id="6" name="Picture 5" descr="crevas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295400"/>
            <a:ext cx="8229600" cy="5290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6 equlibrium diagr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3429000"/>
            <a:ext cx="4812792" cy="32344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Glaciers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Form in areas that receive more snow than can melt in a given year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Snow compresses; turns to ice in several to 100 years depending on climate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Ice grows in size and moves – motion key to definition of glacier (</a:t>
            </a:r>
            <a:r>
              <a:rPr lang="en-US" sz="2400" dirty="0" err="1" smtClean="0"/>
              <a:t>vs</a:t>
            </a:r>
            <a:r>
              <a:rPr lang="en-US" sz="2400" dirty="0" smtClean="0"/>
              <a:t> snowfield)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327660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Accumulation zone – new snow falls (upper glacier)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Abalation</a:t>
            </a:r>
            <a:r>
              <a:rPr lang="en-US" sz="2400" dirty="0" smtClean="0"/>
              <a:t> zone – where ice has moved down to (lower glacier)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Zones and Crevasses</a:t>
            </a:r>
            <a:endParaRPr lang="en-US" dirty="0"/>
          </a:p>
        </p:txBody>
      </p:sp>
      <p:pic>
        <p:nvPicPr>
          <p:cNvPr id="5" name="Picture 4" descr="emmons_anchor_be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143000"/>
            <a:ext cx="7391400" cy="5543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Zones and Crevasses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Crevasses form from the tension that occurs when some ice moves faster than other adjacent ice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Tension zone – e.g. sharp angled slope; surface ice must travel farther than ice at bedrock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Compression zone – e.g. base of slope; crevasses filled in by pooling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811012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Transverse crevasses – perpendicular to glacier flow; on simple slope forms as series of parallel crevasses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Marginal crevasses – angle up glacier at 45; form on edge of rock wall and often widen toward center of glacier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Radial crevasses – form at turn or where glacier flows cross one another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Bergschrund</a:t>
            </a:r>
            <a:r>
              <a:rPr lang="en-US" sz="2400" dirty="0" smtClean="0"/>
              <a:t> – upper most crevasse; usually just below steep headwall and often wide and long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Features and hazards</a:t>
            </a:r>
            <a:endParaRPr lang="en-US" dirty="0"/>
          </a:p>
        </p:txBody>
      </p:sp>
      <p:pic>
        <p:nvPicPr>
          <p:cNvPr id="6" name="Picture 5" descr="Seracs-in-Khumbu-Ice-F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3296998"/>
            <a:ext cx="4438650" cy="3332402"/>
          </a:xfrm>
          <a:prstGeom prst="rect">
            <a:avLst/>
          </a:prstGeom>
        </p:spPr>
      </p:pic>
      <p:pic>
        <p:nvPicPr>
          <p:cNvPr id="4" name="Picture 3" descr="robson_icef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219200"/>
            <a:ext cx="4495800" cy="302119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4343400"/>
            <a:ext cx="3505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Icefall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105400" y="2209800"/>
            <a:ext cx="35052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latin typeface="+mj-lt"/>
                <a:ea typeface="+mj-ea"/>
                <a:cs typeface="+mj-cs"/>
              </a:rPr>
              <a:t>Seracs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Features and hazards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Icefall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chaotic structure resulting from glacier traversing rough terrain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generally refers to glacial region, “</a:t>
            </a:r>
            <a:r>
              <a:rPr lang="en-US" sz="2400" dirty="0" err="1" smtClean="0"/>
              <a:t>serac</a:t>
            </a:r>
            <a:r>
              <a:rPr lang="en-US" sz="2400" dirty="0" smtClean="0"/>
              <a:t> fall” usually used to indicate hazard of ice falling onto you (instead of “ice fall”)</a:t>
            </a:r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Seracs</a:t>
            </a:r>
            <a:r>
              <a:rPr lang="en-US" sz="2400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Large towers or blocks of ice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May fall onto the route or onto you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How to identify risk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Look for debris on ground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Guidebook!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Listen for crashing (also in the night)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Features and hazards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295400"/>
            <a:ext cx="9144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Moats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Melt gaps between glacier and rock wall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May become dicer farther into summer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Can be deep and over hung with weak snow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Listen for flowing water 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Cornice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When on crevasses will eventually form </a:t>
            </a:r>
            <a:r>
              <a:rPr lang="en-US" sz="2400" dirty="0" err="1" smtClean="0"/>
              <a:t>snowbridges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Build up of overhanging snow along on edge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Unstable - avoid travel on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Avalanches</a:t>
            </a:r>
          </a:p>
        </p:txBody>
      </p:sp>
      <p:pic>
        <p:nvPicPr>
          <p:cNvPr id="5" name="Picture 4" descr="cornic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77000" y="1447800"/>
            <a:ext cx="2402128" cy="1771481"/>
          </a:xfrm>
          <a:prstGeom prst="rect">
            <a:avLst/>
          </a:prstGeom>
        </p:spPr>
      </p:pic>
      <p:pic>
        <p:nvPicPr>
          <p:cNvPr id="6" name="Picture 5" descr="corniced_rid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4648200"/>
            <a:ext cx="2667000" cy="200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err="1" smtClean="0"/>
              <a:t>Snowbridges</a:t>
            </a:r>
            <a:endParaRPr lang="en-US" dirty="0"/>
          </a:p>
        </p:txBody>
      </p:sp>
      <p:pic>
        <p:nvPicPr>
          <p:cNvPr id="3" name="Picture 2" descr="snowbrid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19200"/>
            <a:ext cx="7112000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err="1" smtClean="0"/>
              <a:t>Snowbridges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295400"/>
            <a:ext cx="8915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Formation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Blown snow crystals stick to lips (if not too cold) and form cornices, which link to form </a:t>
            </a:r>
            <a:r>
              <a:rPr lang="en-US" sz="2400" dirty="0" err="1" smtClean="0"/>
              <a:t>snowbridges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Flakes undergo age hardening to form stronger bonds over time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Generally reform during fall/winter and collapse during spring/summer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Strength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Many factors!  Snow weight, solar radiation, temperature, humidity, wind, etc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Many melt-freeze cycles result in dense “snow-ice”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Temperate Climate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e.g. Cascades, European Alps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Glaciers: 1-10 miles long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Winter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wet with heavy snowfall (weather often poor for travel, most wands needed)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Crevasses are hidden, but </a:t>
            </a:r>
            <a:r>
              <a:rPr lang="en-US" sz="2000" dirty="0" err="1" smtClean="0"/>
              <a:t>snowbridges</a:t>
            </a:r>
            <a:r>
              <a:rPr lang="en-US" sz="2000" dirty="0" smtClean="0"/>
              <a:t> strengthen over the course of fall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Avalanches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Spring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err="1" smtClean="0"/>
              <a:t>Snowbridges</a:t>
            </a:r>
            <a:r>
              <a:rPr lang="en-US" sz="2000" dirty="0" smtClean="0"/>
              <a:t> begin to weaken and collapse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May be able to use skis/sled (function of glacier and slope)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Summer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Dry with long days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Crevasses begin to show;  </a:t>
            </a:r>
            <a:r>
              <a:rPr lang="en-US" sz="2000" dirty="0" err="1" smtClean="0"/>
              <a:t>snowbridges</a:t>
            </a:r>
            <a:r>
              <a:rPr lang="en-US" sz="2000" dirty="0" smtClean="0"/>
              <a:t> continue to vanish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Toward later season more navigation (= guess and check) required to ascend glacier; glacier may become icy or slushy – travel better at night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Fall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smtClean="0"/>
              <a:t>Light snow dusts glacier and can mask crevasses</a:t>
            </a:r>
          </a:p>
          <a:p>
            <a:pPr lvl="2">
              <a:buFont typeface="Arial" pitchFamily="34" charset="0"/>
              <a:buChar char="•"/>
            </a:pPr>
            <a:r>
              <a:rPr lang="en-US" sz="2000" dirty="0" err="1" smtClean="0"/>
              <a:t>Snowbridges</a:t>
            </a:r>
            <a:r>
              <a:rPr lang="en-US" sz="2000" dirty="0" smtClean="0"/>
              <a:t> yet to form or are </a:t>
            </a:r>
            <a:r>
              <a:rPr lang="en-US" sz="2000" dirty="0" err="1" smtClean="0"/>
              <a:t>unrealiable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Other Climates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Subarctic – e.g. Alaska Range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Winter-wet / summer-dry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Snowbridges</a:t>
            </a:r>
            <a:r>
              <a:rPr lang="en-US" sz="2400" dirty="0" smtClean="0"/>
              <a:t> do not strengthen as much as on temperate glaciers due to less melt/freeze cycles (winter is too cold; less wet)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Glaciers: up to over 30 miles long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err="1" smtClean="0"/>
              <a:t>Meltwater</a:t>
            </a:r>
            <a:r>
              <a:rPr lang="en-US" sz="2400" dirty="0" smtClean="0"/>
              <a:t> on powdery snow causes more crevasse falls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Continental – e.g. Canadian Rockies, White </a:t>
            </a:r>
            <a:r>
              <a:rPr lang="en-US" sz="2400" dirty="0" err="1" smtClean="0"/>
              <a:t>Mtns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Precipitation any time of year – weather windows are variable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Subtropical and Tropical – e.g. Himalaya, Andes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Polar regions – e.g. Greenland, Ellesmere Is., Poles (prohibitively 	expensive places to access)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Roped Travel</a:t>
            </a:r>
            <a:endParaRPr lang="en-US" dirty="0"/>
          </a:p>
        </p:txBody>
      </p:sp>
      <p:pic>
        <p:nvPicPr>
          <p:cNvPr id="4" name="Picture 3" descr="3236_descending_towards_flatness_and_scary_scr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219200"/>
            <a:ext cx="7239000" cy="5429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Roped Travel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Roping up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When the benefit from arresting a partner’s fall outweighs the hazard of literally tying your fate to one another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Not helpful on icy slopes (can’t arrest)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Not helpful where low risk of fall (hinders travel)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Tying in: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Middles: eight on a bight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Ends: tie directly in with an eight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Chest harness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Pro: keeps you from flipping upside down in crevasse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Con: harder to arrest partner’s fall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Harness above hipbone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Keep slack out of the rope, but do not keep completely taut or will pull on partners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Roped Travel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How far apart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Longer span between people: bridge wider crevasses, more time to arrest, easier to make turns or other awkward motions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Shorter span: less slack (fallen climber doesn’t go as far), easier to stay perpendicular to crevasses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Also function of crevasse size: more slack for Alaska size glaciers in order to span hole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Estimates: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50m rope: 10m apart for 2-4 </a:t>
            </a:r>
            <a:r>
              <a:rPr lang="en-US" sz="2400" dirty="0" err="1" smtClean="0"/>
              <a:t>ppl</a:t>
            </a:r>
            <a:r>
              <a:rPr lang="en-US" sz="2400" dirty="0" smtClean="0"/>
              <a:t>, 12m for 5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60m rope: 12m apart for 2-4 </a:t>
            </a:r>
            <a:r>
              <a:rPr lang="en-US" sz="2400" dirty="0" err="1" smtClean="0"/>
              <a:t>ppl</a:t>
            </a:r>
            <a:r>
              <a:rPr lang="en-US" sz="2400" dirty="0" smtClean="0"/>
              <a:t>, 15m for 5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60m rope (Alaska): 18-20m apart for 2-4 </a:t>
            </a:r>
            <a:r>
              <a:rPr lang="en-US" sz="2400" dirty="0" err="1" smtClean="0"/>
              <a:t>ppl</a:t>
            </a:r>
            <a:endParaRPr lang="en-US" sz="2400" dirty="0" smtClean="0"/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Slack stays with end climbers for rescue 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/>
              <a:t>Arm span similar to height- pull rope to measure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Roped Travel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How many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Three people: classic balance between movement efficiency and ability to rescue fallen climber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Four or five: more power to hold falls, harder to maneuver.  Can use two ropes- one party likely have to help group of two with anchor/haul if is fall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Two people: very demanding to arrest fall AND fix anchor alone.  Practice the Z x C!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Solo: self-belay systems exist, also bridging systems.  Unwise to say the least for novices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Tying 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5562600" cy="49831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Two options:</a:t>
            </a:r>
          </a:p>
          <a:p>
            <a:pPr lvl="1"/>
            <a:r>
              <a:rPr lang="en-US" dirty="0" smtClean="0"/>
              <a:t>Tie </a:t>
            </a:r>
            <a:r>
              <a:rPr lang="en-US" dirty="0"/>
              <a:t>in directly or use a </a:t>
            </a:r>
            <a:r>
              <a:rPr lang="en-US" dirty="0" err="1"/>
              <a:t>carabiner</a:t>
            </a:r>
            <a:r>
              <a:rPr lang="en-US" dirty="0"/>
              <a:t> to clip into a figure 8 </a:t>
            </a:r>
            <a:r>
              <a:rPr lang="en-US" dirty="0" smtClean="0"/>
              <a:t>knot</a:t>
            </a:r>
          </a:p>
          <a:p>
            <a:pPr lvl="1"/>
            <a:r>
              <a:rPr lang="en-US" dirty="0" smtClean="0"/>
              <a:t>Tying </a:t>
            </a:r>
            <a:r>
              <a:rPr lang="en-US" dirty="0"/>
              <a:t>in directly is sometimes recommended because it eliminates </a:t>
            </a:r>
            <a:r>
              <a:rPr lang="en-US" dirty="0" smtClean="0"/>
              <a:t>the</a:t>
            </a:r>
            <a:r>
              <a:rPr lang="en-US" dirty="0"/>
              <a:t> extra </a:t>
            </a:r>
            <a:r>
              <a:rPr lang="en-US" dirty="0" smtClean="0"/>
              <a:t>link</a:t>
            </a:r>
          </a:p>
          <a:p>
            <a:pPr lvl="2"/>
            <a:r>
              <a:rPr lang="en-US" dirty="0" smtClean="0"/>
              <a:t>Use </a:t>
            </a:r>
            <a:r>
              <a:rPr lang="en-US" dirty="0"/>
              <a:t>double bowline or butterfly </a:t>
            </a:r>
            <a:r>
              <a:rPr lang="en-US" dirty="0" smtClean="0"/>
              <a:t>knot</a:t>
            </a:r>
          </a:p>
          <a:p>
            <a:pPr lvl="2"/>
            <a:r>
              <a:rPr lang="en-US" dirty="0" smtClean="0"/>
              <a:t>Clip </a:t>
            </a:r>
            <a:r>
              <a:rPr lang="en-US" dirty="0"/>
              <a:t>end to hardness so it cannot come untied</a:t>
            </a:r>
            <a:br>
              <a:rPr lang="en-US" dirty="0"/>
            </a:br>
            <a:r>
              <a:rPr lang="en-US" dirty="0"/>
              <a:t>    - Leave some free rope at the ends for rescue use</a:t>
            </a:r>
            <a:br>
              <a:rPr lang="en-US" dirty="0"/>
            </a:br>
            <a:r>
              <a:rPr lang="en-US" dirty="0"/>
              <a:t>    - Coil the free rope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9169" y="1524000"/>
            <a:ext cx="337483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031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Rope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No slack!</a:t>
            </a:r>
          </a:p>
          <a:p>
            <a:pPr lvl="1"/>
            <a:r>
              <a:rPr lang="en-US" dirty="0" smtClean="0"/>
              <a:t>Makes </a:t>
            </a:r>
            <a:r>
              <a:rPr lang="en-US" dirty="0"/>
              <a:t>it easier to arrest if someone falls in because they get less </a:t>
            </a:r>
            <a:r>
              <a:rPr lang="en-US" dirty="0" smtClean="0"/>
              <a:t>speed</a:t>
            </a:r>
          </a:p>
          <a:p>
            <a:pPr lvl="1"/>
            <a:r>
              <a:rPr lang="en-US" dirty="0" smtClean="0"/>
              <a:t>Less </a:t>
            </a:r>
            <a:r>
              <a:rPr lang="en-US" dirty="0"/>
              <a:t>chance you'll fall in the hole </a:t>
            </a:r>
            <a:r>
              <a:rPr lang="en-US" dirty="0" smtClean="0"/>
              <a:t>too</a:t>
            </a:r>
          </a:p>
          <a:p>
            <a:pPr lvl="1"/>
            <a:r>
              <a:rPr lang="en-US" dirty="0" smtClean="0"/>
              <a:t>Person </a:t>
            </a:r>
            <a:r>
              <a:rPr lang="en-US" dirty="0"/>
              <a:t>doesn't fall in as </a:t>
            </a:r>
            <a:r>
              <a:rPr lang="en-US" dirty="0" smtClean="0"/>
              <a:t>much</a:t>
            </a:r>
          </a:p>
          <a:p>
            <a:r>
              <a:rPr lang="en-US" dirty="0" smtClean="0"/>
              <a:t>Hold </a:t>
            </a:r>
            <a:r>
              <a:rPr lang="en-US" dirty="0"/>
              <a:t>rope with downhill hand behind you to feel progress of people </a:t>
            </a:r>
            <a:r>
              <a:rPr lang="en-US" dirty="0" smtClean="0"/>
              <a:t>behind</a:t>
            </a:r>
            <a:r>
              <a:rPr lang="en-US" dirty="0"/>
              <a:t> </a:t>
            </a:r>
            <a:r>
              <a:rPr lang="en-US" dirty="0" smtClean="0"/>
              <a:t>you</a:t>
            </a:r>
          </a:p>
          <a:p>
            <a:pPr lvl="1"/>
            <a:r>
              <a:rPr lang="en-US" dirty="0" smtClean="0"/>
              <a:t>Keep </a:t>
            </a:r>
            <a:r>
              <a:rPr lang="en-US" dirty="0"/>
              <a:t>rope on downhill side of you so you avoid stepping on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When switch backing </a:t>
            </a:r>
            <a:r>
              <a:rPr lang="en-US" dirty="0"/>
              <a:t>up steep </a:t>
            </a:r>
            <a:r>
              <a:rPr lang="en-US" dirty="0" smtClean="0"/>
              <a:t>terrain</a:t>
            </a:r>
          </a:p>
          <a:p>
            <a:pPr lvl="1"/>
            <a:r>
              <a:rPr lang="en-US" dirty="0" smtClean="0"/>
              <a:t>Cross </a:t>
            </a:r>
            <a:r>
              <a:rPr lang="en-US" dirty="0"/>
              <a:t>the rope onto other side when </a:t>
            </a:r>
            <a:r>
              <a:rPr lang="en-US" dirty="0" smtClean="0"/>
              <a:t>switch backing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turn is very tight, you may want to go outside of the original tracks</a:t>
            </a:r>
            <a:r>
              <a:rPr lang="en-US" dirty="0" smtClean="0"/>
              <a:t>,</a:t>
            </a:r>
            <a:r>
              <a:rPr lang="en-US" dirty="0"/>
              <a:t>  though this carries some </a:t>
            </a:r>
            <a:r>
              <a:rPr lang="en-US" dirty="0" smtClean="0"/>
              <a:t>risks</a:t>
            </a:r>
          </a:p>
          <a:p>
            <a:pPr lvl="1"/>
            <a:r>
              <a:rPr lang="en-US" dirty="0" smtClean="0"/>
              <a:t>Switch </a:t>
            </a:r>
            <a:r>
              <a:rPr lang="en-US" dirty="0"/>
              <a:t>ice axe </a:t>
            </a:r>
            <a:r>
              <a:rPr lang="en-US" dirty="0" smtClean="0"/>
              <a:t>hands too.</a:t>
            </a:r>
          </a:p>
          <a:p>
            <a:pPr lvl="2"/>
            <a:r>
              <a:rPr lang="en-US" dirty="0" smtClean="0"/>
              <a:t>If </a:t>
            </a:r>
            <a:r>
              <a:rPr lang="en-US" dirty="0"/>
              <a:t>you want to be lazy, don't use a leash.</a:t>
            </a:r>
          </a:p>
        </p:txBody>
      </p:sp>
    </p:spTree>
    <p:extLst>
      <p:ext uri="{BB962C8B-B14F-4D97-AF65-F5344CB8AC3E}">
        <p14:creationId xmlns:p14="http://schemas.microsoft.com/office/powerpoint/2010/main" val="332288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err="1" smtClean="0"/>
              <a:t>Routefinding</a:t>
            </a:r>
            <a:endParaRPr lang="en-US" dirty="0"/>
          </a:p>
        </p:txBody>
      </p:sp>
      <p:pic>
        <p:nvPicPr>
          <p:cNvPr id="3" name="Picture 2" descr="emmons_rou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0"/>
            <a:ext cx="7620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err="1" smtClean="0"/>
              <a:t>Routefinding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No trail, no cairns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Use wands – colored duct tape on garden stakes from hardware store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Crevasse maze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Different every season/year – requires trial and error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Travel farther in late season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Perspective of route changes with ascension – plan and readjust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Rope leader (person in front) often makes smaller scale decisions alone (i.e. route through dense crevasse field)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Can probe </a:t>
            </a:r>
            <a:r>
              <a:rPr lang="en-US" sz="2400" dirty="0" err="1" smtClean="0"/>
              <a:t>snowbridges</a:t>
            </a:r>
            <a:r>
              <a:rPr lang="en-US" sz="2400" dirty="0" smtClean="0"/>
              <a:t> on route with hiking pole to test sturdiness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Covered crevasses may look like old trails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Boottrack</a:t>
            </a:r>
            <a:r>
              <a:rPr lang="en-US" sz="2400" dirty="0" smtClean="0"/>
              <a:t> becomes less reliable over time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Altimeters, maps, compasses, </a:t>
            </a:r>
            <a:r>
              <a:rPr lang="en-US" sz="2400" dirty="0" err="1" smtClean="0"/>
              <a:t>gps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Whiteouts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Keep </a:t>
            </a:r>
            <a:r>
              <a:rPr lang="en-US" dirty="0"/>
              <a:t>rope at right angle to crevasse when </a:t>
            </a:r>
            <a:r>
              <a:rPr lang="en-US" dirty="0" smtClean="0"/>
              <a:t>possible</a:t>
            </a:r>
          </a:p>
          <a:p>
            <a:pPr marL="800100" lvl="3" indent="-342900"/>
            <a:r>
              <a:rPr lang="en-US" dirty="0" smtClean="0"/>
              <a:t>Reduces a lengthy pendulum fall</a:t>
            </a:r>
            <a:endParaRPr lang="en-US" dirty="0"/>
          </a:p>
          <a:p>
            <a:pPr marL="342900" lvl="2" indent="-342900"/>
            <a:r>
              <a:rPr lang="en-US" dirty="0" smtClean="0"/>
              <a:t>If </a:t>
            </a:r>
            <a:r>
              <a:rPr lang="en-US" dirty="0"/>
              <a:t>you have to walk parallel to crevasses, use </a:t>
            </a:r>
            <a:r>
              <a:rPr lang="en-US" dirty="0" smtClean="0"/>
              <a:t>echelon formation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98828">
            <a:off x="2828188" y="2689984"/>
            <a:ext cx="3479800" cy="30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1198">
            <a:off x="115626" y="2553707"/>
            <a:ext cx="2869231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06968">
            <a:off x="6431371" y="2634012"/>
            <a:ext cx="2284536" cy="333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1563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Play find the crevasse!</a:t>
            </a:r>
          </a:p>
          <a:p>
            <a:pPr lvl="1"/>
            <a:r>
              <a:rPr lang="en-US" dirty="0" smtClean="0"/>
              <a:t>Just because you can't see it, doesn't mean it's not there</a:t>
            </a:r>
          </a:p>
          <a:p>
            <a:pPr lvl="1"/>
            <a:r>
              <a:rPr lang="en-US" dirty="0" smtClean="0"/>
              <a:t>Send scout party to search for crevasses in daylight the day</a:t>
            </a:r>
            <a:endParaRPr lang="en-US" dirty="0"/>
          </a:p>
          <a:p>
            <a:r>
              <a:rPr lang="en-US" dirty="0" smtClean="0"/>
              <a:t>Snow </a:t>
            </a:r>
            <a:r>
              <a:rPr lang="en-US" dirty="0"/>
              <a:t>probing (while walking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ice axe, or better a hiking pole without the </a:t>
            </a:r>
            <a:r>
              <a:rPr lang="en-US" dirty="0" smtClean="0"/>
              <a:t>basket</a:t>
            </a:r>
          </a:p>
          <a:p>
            <a:pPr lvl="1"/>
            <a:r>
              <a:rPr lang="en-US" dirty="0" smtClean="0"/>
              <a:t>Thrust </a:t>
            </a:r>
            <a:r>
              <a:rPr lang="en-US" dirty="0"/>
              <a:t>into snow to test if the resistance to the thrust is uniform</a:t>
            </a:r>
            <a:br>
              <a:rPr lang="en-US" dirty="0"/>
            </a:br>
            <a:r>
              <a:rPr lang="en-US" dirty="0"/>
              <a:t>        - If not, you may have broken into a hole</a:t>
            </a:r>
            <a:br>
              <a:rPr lang="en-US" dirty="0"/>
            </a:br>
            <a:r>
              <a:rPr lang="en-US" dirty="0"/>
              <a:t>        - Once found, establish the extent of the hole</a:t>
            </a:r>
          </a:p>
        </p:txBody>
      </p:sp>
    </p:spTree>
    <p:extLst>
      <p:ext uri="{BB962C8B-B14F-4D97-AF65-F5344CB8AC3E}">
        <p14:creationId xmlns:p14="http://schemas.microsoft.com/office/powerpoint/2010/main" val="225783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019800" cy="49831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Walk </a:t>
            </a:r>
            <a:r>
              <a:rPr lang="en-US" dirty="0"/>
              <a:t>around </a:t>
            </a:r>
            <a:r>
              <a:rPr lang="en-US" dirty="0" smtClean="0"/>
              <a:t>it</a:t>
            </a:r>
          </a:p>
          <a:p>
            <a:r>
              <a:rPr lang="en-US" dirty="0" smtClean="0"/>
              <a:t>If </a:t>
            </a:r>
            <a:r>
              <a:rPr lang="en-US" dirty="0"/>
              <a:t>impractical, use a snow </a:t>
            </a:r>
            <a:r>
              <a:rPr lang="en-US" dirty="0" smtClean="0"/>
              <a:t>bridge</a:t>
            </a:r>
          </a:p>
          <a:p>
            <a:pPr lvl="1"/>
            <a:r>
              <a:rPr lang="en-US" dirty="0" smtClean="0"/>
              <a:t>Study </a:t>
            </a:r>
            <a:r>
              <a:rPr lang="en-US" dirty="0"/>
              <a:t>it </a:t>
            </a:r>
            <a:r>
              <a:rPr lang="en-US" dirty="0" smtClean="0"/>
              <a:t>carefully</a:t>
            </a:r>
          </a:p>
          <a:p>
            <a:pPr lvl="1"/>
            <a:r>
              <a:rPr lang="en-US" dirty="0" smtClean="0"/>
              <a:t>Get </a:t>
            </a:r>
            <a:r>
              <a:rPr lang="en-US" dirty="0"/>
              <a:t>side </a:t>
            </a:r>
            <a:r>
              <a:rPr lang="en-US" dirty="0" smtClean="0"/>
              <a:t>view</a:t>
            </a:r>
          </a:p>
          <a:p>
            <a:pPr lvl="1"/>
            <a:r>
              <a:rPr lang="en-US" dirty="0" smtClean="0"/>
              <a:t>Get </a:t>
            </a:r>
            <a:r>
              <a:rPr lang="en-US" dirty="0"/>
              <a:t>close-up view while second climber braces  or belays </a:t>
            </a:r>
            <a:r>
              <a:rPr lang="en-US" dirty="0" smtClean="0"/>
              <a:t>you</a:t>
            </a:r>
          </a:p>
          <a:p>
            <a:pPr lvl="1"/>
            <a:r>
              <a:rPr lang="en-US" dirty="0" smtClean="0"/>
              <a:t>Follow </a:t>
            </a:r>
            <a:r>
              <a:rPr lang="en-US" dirty="0"/>
              <a:t>leader's footsteps </a:t>
            </a:r>
            <a:r>
              <a:rPr lang="en-US" dirty="0" smtClean="0"/>
              <a:t>exactly</a:t>
            </a:r>
          </a:p>
          <a:p>
            <a:r>
              <a:rPr lang="en-US" dirty="0" smtClean="0"/>
              <a:t>Jumping</a:t>
            </a:r>
          </a:p>
          <a:p>
            <a:pPr lvl="1"/>
            <a:r>
              <a:rPr lang="en-US" dirty="0" smtClean="0"/>
              <a:t>Last resort</a:t>
            </a:r>
          </a:p>
          <a:p>
            <a:pPr lvl="1"/>
            <a:r>
              <a:rPr lang="en-US" dirty="0" smtClean="0"/>
              <a:t>Spool </a:t>
            </a:r>
            <a:r>
              <a:rPr lang="en-US" dirty="0"/>
              <a:t>out </a:t>
            </a:r>
            <a:r>
              <a:rPr lang="en-US" dirty="0" smtClean="0"/>
              <a:t>rope</a:t>
            </a:r>
          </a:p>
          <a:p>
            <a:pPr lvl="1"/>
            <a:r>
              <a:rPr lang="en-US" dirty="0" smtClean="0"/>
              <a:t>Have ice </a:t>
            </a:r>
            <a:r>
              <a:rPr lang="en-US" dirty="0"/>
              <a:t>axe out to self arrest on other </a:t>
            </a:r>
            <a:r>
              <a:rPr lang="en-US" dirty="0" smtClean="0"/>
              <a:t>side</a:t>
            </a:r>
          </a:p>
          <a:p>
            <a:pPr lvl="1"/>
            <a:r>
              <a:rPr lang="en-US" dirty="0" smtClean="0"/>
              <a:t>Keep </a:t>
            </a:r>
            <a:r>
              <a:rPr lang="en-US" dirty="0"/>
              <a:t>feet far </a:t>
            </a:r>
            <a:r>
              <a:rPr lang="en-US" dirty="0" smtClean="0"/>
              <a:t>apart</a:t>
            </a:r>
          </a:p>
          <a:p>
            <a:r>
              <a:rPr lang="en-US" dirty="0" smtClean="0"/>
              <a:t>Going </a:t>
            </a:r>
            <a:r>
              <a:rPr lang="en-US" dirty="0"/>
              <a:t>inside (if shallow)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394414"/>
            <a:ext cx="2521203" cy="29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685800"/>
            <a:ext cx="245598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Crossing a crevasse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966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Falling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Yell </a:t>
            </a:r>
            <a:r>
              <a:rPr lang="en-US" dirty="0"/>
              <a:t>"falling"</a:t>
            </a:r>
            <a:br>
              <a:rPr lang="en-US" dirty="0"/>
            </a:br>
            <a:r>
              <a:rPr lang="en-US" dirty="0"/>
              <a:t>    - </a:t>
            </a:r>
            <a:r>
              <a:rPr lang="en-US" dirty="0" smtClean="0"/>
              <a:t>Others self arrest</a:t>
            </a:r>
          </a:p>
          <a:p>
            <a:r>
              <a:rPr lang="en-US" dirty="0" smtClean="0"/>
              <a:t>Rescue</a:t>
            </a:r>
          </a:p>
          <a:p>
            <a:pPr lvl="1"/>
            <a:r>
              <a:rPr lang="en-US" dirty="0" smtClean="0"/>
              <a:t>Next class </a:t>
            </a:r>
            <a:r>
              <a:rPr lang="en-US" dirty="0" smtClean="0">
                <a:sym typeface="Wingdings" pitchFamily="2" charset="2"/>
              </a:rPr>
              <a:t>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524000"/>
            <a:ext cx="5384592" cy="446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256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ulin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6019800" cy="4505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66800"/>
          </a:xfrm>
        </p:spPr>
        <p:txBody>
          <a:bodyPr/>
          <a:lstStyle/>
          <a:p>
            <a:r>
              <a:rPr lang="en-US" dirty="0" smtClean="0"/>
              <a:t>Coming Soon (now?)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3200400"/>
            <a:ext cx="5638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More on when to rope up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Ascending the rope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Rescue and hauling systems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Protection and equipment required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124200"/>
            <a:ext cx="7772400" cy="1066800"/>
          </a:xfrm>
        </p:spPr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Trip Planning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9144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What to bring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Gear list w/ personal gear, group gear, maybe weight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Beta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Internet helpful but inadequate; need guide, guidebook or (a lot of) experience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Logistics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Are roads open; passable with intended vehicle?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Is a plane/helicopter required?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Will my gear fit / is it allowed in my checked luggage?</a:t>
            </a:r>
          </a:p>
          <a:p>
            <a:pPr lvl="1">
              <a:buFont typeface="Arial" pitchFamily="34" charset="0"/>
              <a:buChar char="•"/>
            </a:pPr>
            <a:endParaRPr lang="en-US" sz="22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Emergency plans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WIMP: local contact info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Radio, GPS, sat phone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066800"/>
          </a:xfrm>
        </p:spPr>
        <p:txBody>
          <a:bodyPr/>
          <a:lstStyle/>
          <a:p>
            <a:r>
              <a:rPr lang="en-US" dirty="0" smtClean="0"/>
              <a:t>Other topics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1430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Travel at night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Remoteness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Where to camp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Rock fall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Sleds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1335</Words>
  <Application>Microsoft Office PowerPoint</Application>
  <PresentationFormat>On-screen Show (4:3)</PresentationFormat>
  <Paragraphs>228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Glacier Travel I</vt:lpstr>
      <vt:lpstr>Reference Outline</vt:lpstr>
      <vt:lpstr>Glaciers</vt:lpstr>
      <vt:lpstr>Glaciers</vt:lpstr>
      <vt:lpstr>Zones and Crevasses</vt:lpstr>
      <vt:lpstr>Zones and Crevasses</vt:lpstr>
      <vt:lpstr>Features and hazards</vt:lpstr>
      <vt:lpstr>Features and hazards</vt:lpstr>
      <vt:lpstr>Features and hazards</vt:lpstr>
      <vt:lpstr>Snowbridges</vt:lpstr>
      <vt:lpstr>Snowbridges</vt:lpstr>
      <vt:lpstr>Temperate Climate</vt:lpstr>
      <vt:lpstr>Other Climates</vt:lpstr>
      <vt:lpstr>Roped Travel</vt:lpstr>
      <vt:lpstr>Roped Travel</vt:lpstr>
      <vt:lpstr>Roped Travel</vt:lpstr>
      <vt:lpstr>Roped Travel</vt:lpstr>
      <vt:lpstr>Tying In</vt:lpstr>
      <vt:lpstr>Rope Management</vt:lpstr>
      <vt:lpstr>Routefinding</vt:lpstr>
      <vt:lpstr>Routefinding</vt:lpstr>
      <vt:lpstr>Travel</vt:lpstr>
      <vt:lpstr>Travel</vt:lpstr>
      <vt:lpstr>Crossing a crevasse</vt:lpstr>
      <vt:lpstr>When Falling</vt:lpstr>
      <vt:lpstr>Coming Soon (now?)</vt:lpstr>
      <vt:lpstr>Reference</vt:lpstr>
      <vt:lpstr>Trip Planning</vt:lpstr>
      <vt:lpstr>Other topics</vt:lpstr>
    </vt:vector>
  </TitlesOfParts>
  <Company>MIT Lincoln Laboratory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Glacier Zones and Features</dc:title>
  <dc:creator>A</dc:creator>
  <cp:lastModifiedBy>A</cp:lastModifiedBy>
  <cp:revision>79</cp:revision>
  <dcterms:created xsi:type="dcterms:W3CDTF">2010-10-30T11:42:03Z</dcterms:created>
  <dcterms:modified xsi:type="dcterms:W3CDTF">2010-12-27T19:39:07Z</dcterms:modified>
</cp:coreProperties>
</file>